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3" r:id="rId2"/>
    <p:sldId id="274" r:id="rId3"/>
    <p:sldId id="261" r:id="rId4"/>
    <p:sldId id="273" r:id="rId5"/>
    <p:sldId id="264" r:id="rId6"/>
    <p:sldId id="269" r:id="rId7"/>
    <p:sldId id="268" r:id="rId8"/>
    <p:sldId id="270" r:id="rId9"/>
    <p:sldId id="267" r:id="rId10"/>
    <p:sldId id="271" r:id="rId11"/>
    <p:sldId id="272" r:id="rId12"/>
    <p:sldId id="266" r:id="rId13"/>
    <p:sldId id="262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1B83"/>
    <a:srgbClr val="005E53"/>
    <a:srgbClr val="65656D"/>
    <a:srgbClr val="F69651"/>
    <a:srgbClr val="6B3200"/>
    <a:srgbClr val="FFD953"/>
    <a:srgbClr val="46195F"/>
    <a:srgbClr val="B1D34B"/>
    <a:srgbClr val="30A579"/>
    <a:srgbClr val="F49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6850" autoAdjust="0"/>
  </p:normalViewPr>
  <p:slideViewPr>
    <p:cSldViewPr snapToGrid="0" snapToObjects="1">
      <p:cViewPr varScale="1">
        <p:scale>
          <a:sx n="95" d="100"/>
          <a:sy n="95" d="100"/>
        </p:scale>
        <p:origin x="17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BCA8D5A5-27E0-2F4D-8131-069D14D6B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D427A87-18A4-6E48-BF4E-3E2602B6F7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A1D88-1036-D444-9647-3F44D3420DCB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4B3F06D-110E-2442-8D18-D6A388034B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C927516-92DC-4646-9AFE-C695D10C4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59A70-C83C-E643-97A5-F946C6FD6D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041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9D297-A0D3-42D8-BD15-E86AD730EB42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6DAF3-21AA-401E-855A-57AD56B45C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79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6DAF3-21AA-401E-855A-57AD56B45C5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084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Elogios divulgar internamente (motiva)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6DAF3-21AA-401E-855A-57AD56B45C5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19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Avaliar a pertinência e caso seja possível utilizar isso como algo para promover uma melhoria interna... Ex.: Bebedouro na recepção...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Definir um local para registrar a manifestação e registrar o que foi feito – evidencias para o dia da visita ex.: um formulário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Divulgar os elogios realizados para  </a:t>
            </a:r>
            <a:r>
              <a:rPr lang="pt-BR" dirty="0" err="1"/>
              <a:t>equip</a:t>
            </a:r>
            <a:r>
              <a:rPr lang="pt-BR" dirty="0"/>
              <a:t> para que </a:t>
            </a:r>
            <a:r>
              <a:rPr lang="pt-BR" dirty="0" err="1"/>
              <a:t>bgsfasfjfkjsfdhfbdbfgfglkjcolocar</a:t>
            </a:r>
            <a:r>
              <a:rPr lang="pt-BR" dirty="0"/>
              <a:t> </a:t>
            </a:r>
            <a:r>
              <a:rPr lang="pt-BR" dirty="0" err="1"/>
              <a:t>jfam</a:t>
            </a:r>
            <a:r>
              <a:rPr lang="pt-BR" dirty="0"/>
              <a:t> para </a:t>
            </a:r>
            <a:r>
              <a:rPr lang="pt-BR" dirty="0" err="1"/>
              <a:t>toosdo</a:t>
            </a:r>
            <a:r>
              <a:rPr lang="pt-BR" dirty="0"/>
              <a:t> os </a:t>
            </a:r>
            <a:r>
              <a:rPr lang="pt-BR" dirty="0" err="1"/>
              <a:t>colcaboa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6DAF3-21AA-401E-855A-57AD56B45C5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0913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Faz com que ele se sinta acolhido e ouvido, Aproxima os clientes da clínica\ consultório e fideliza o cliente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Definir um local para registrar a manifestação e registrar o que foi feito – evidencias para o dia da visita ex.: e-mail, whats app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6DAF3-21AA-401E-855A-57AD56B45C5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555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Tudo isso precisa estar descrito e formalizado, ter registro e evidencias das ações realizadas.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6DAF3-21AA-401E-855A-57AD56B45C5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281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6DAF3-21AA-401E-855A-57AD56B45C5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78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pa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78DB6C4-4098-7445-957F-B706639871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9C3567-41E5-FF4C-9E6B-E2FADB00A9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0580" y="3605051"/>
            <a:ext cx="9490841" cy="14529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rgbClr val="008C50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F31856-7F44-5A48-B6C3-A7B0DA2369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90992"/>
            <a:ext cx="9144000" cy="7177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6F950F-1855-1341-96A7-1B43CAF563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6033935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97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-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C4A9272-ECF1-4B4D-80B9-8759CF45BD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417DAB0-505A-2544-AACA-F5A9A93C0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5" y="365126"/>
            <a:ext cx="11396663" cy="5928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A91B83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AFE8AF51-A164-F445-92CD-9E353D6706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1300956"/>
            <a:ext cx="11396663" cy="4256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416943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udo -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82EE7DA0-B419-E141-B304-F5E6F94EB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A92E845-7480-DA41-9BAD-9F39DC713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6" y="365126"/>
            <a:ext cx="10536918" cy="5928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A91B83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D295E023-9397-CD43-A639-1C224A711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1300956"/>
            <a:ext cx="10536918" cy="5191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888704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967432-BED6-D245-B49B-518041446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CDD691D-F0A9-F94A-B8B6-3B03007A2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2149" y="2023156"/>
            <a:ext cx="7447701" cy="62268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600" b="1">
                <a:solidFill>
                  <a:srgbClr val="FFD953"/>
                </a:solidFill>
                <a:latin typeface="+mn-lt"/>
              </a:defRPr>
            </a:lvl1pPr>
          </a:lstStyle>
          <a:p>
            <a:r>
              <a:rPr lang="pt-BR" dirty="0"/>
              <a:t>Obrigado</a:t>
            </a:r>
          </a:p>
        </p:txBody>
      </p:sp>
      <p:sp>
        <p:nvSpPr>
          <p:cNvPr id="6" name="Espaço Reservado para Texto 8">
            <a:extLst>
              <a:ext uri="{FF2B5EF4-FFF2-40B4-BE49-F238E27FC236}">
                <a16:creationId xmlns:a16="http://schemas.microsoft.com/office/drawing/2014/main" id="{2736A5E4-A26D-C14C-B8F1-E4887B5996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347" y="1355462"/>
            <a:ext cx="7491304" cy="2999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Nome do Palestrante</a:t>
            </a:r>
          </a:p>
        </p:txBody>
      </p:sp>
      <p:sp>
        <p:nvSpPr>
          <p:cNvPr id="7" name="Espaço Reservado para Texto 8">
            <a:extLst>
              <a:ext uri="{FF2B5EF4-FFF2-40B4-BE49-F238E27FC236}">
                <a16:creationId xmlns:a16="http://schemas.microsoft.com/office/drawing/2014/main" id="{209E4A90-186C-5C45-8496-44505424AD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0347" y="1689309"/>
            <a:ext cx="7491304" cy="2999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E-mail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3732FBB-20B0-7E4A-B8A5-7AE4D34D8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376578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36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BC02978-AD0B-FA47-A03C-60F7C9765A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0904982-601B-E346-AC74-79B6979E99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0580" y="3605051"/>
            <a:ext cx="9490841" cy="14529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rgbClr val="6B3200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AD11E245-A08B-634A-8E81-68063C1FE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90992"/>
            <a:ext cx="9144000" cy="7177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C5AD710-4E83-F041-9E35-6AB5F96639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6033935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22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C6DAA2F-1C52-6A4B-A9EB-3D9B4823B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1CBAC359-60EE-764A-84CE-54E6F740098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332873"/>
            <a:ext cx="10515600" cy="117008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2400">
                <a:solidFill>
                  <a:srgbClr val="F6965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0FF2053-3F62-A748-858E-C67BFA3EA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040210"/>
            <a:ext cx="10515600" cy="1170088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6B3200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6A2ED4E-35DE-AB43-9334-5507DEDFD3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217217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3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na lateral -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D706867-6F47-C346-9B6D-61264CB4A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BDB3947-FEF5-DE4F-8385-E0178187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3315" y="365126"/>
            <a:ext cx="8730342" cy="7343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69651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251BB9A4-E74E-914A-ADE0-A569463E7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13314" y="1300956"/>
            <a:ext cx="8730342" cy="5191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6E59D81-327A-6E49-92D3-6B95DD13F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971" y="6022773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3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-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6AD3F62-7656-0C4E-B0C2-5DC55DDDB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5853552-5278-1441-997C-83467A963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5" y="365126"/>
            <a:ext cx="11396663" cy="5928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6B3200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F1CBE05-7005-F242-8719-54D1DB8F05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1300956"/>
            <a:ext cx="11396663" cy="4256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13624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udo - 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4D5B301F-E5B9-D241-BE12-EEF599F581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BA11A35-84A0-9A46-83F1-B8148082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6" y="365126"/>
            <a:ext cx="10536918" cy="5928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69651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BC0F4C3B-423C-7248-849E-4205903B40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1300956"/>
            <a:ext cx="10536918" cy="5191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148268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FC6E59-2880-6C4A-A43A-0BFB06118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4EC7127-92F7-4144-A90D-2FD4DE247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2149" y="1707904"/>
            <a:ext cx="7447701" cy="62268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600" b="1">
                <a:solidFill>
                  <a:srgbClr val="F69651"/>
                </a:solidFill>
                <a:latin typeface="+mn-lt"/>
              </a:defRPr>
            </a:lvl1pPr>
          </a:lstStyle>
          <a:p>
            <a:r>
              <a:rPr lang="pt-BR" dirty="0"/>
              <a:t>Obrigado</a:t>
            </a:r>
          </a:p>
        </p:txBody>
      </p:sp>
      <p:sp>
        <p:nvSpPr>
          <p:cNvPr id="6" name="Espaço Reservado para Texto 8">
            <a:extLst>
              <a:ext uri="{FF2B5EF4-FFF2-40B4-BE49-F238E27FC236}">
                <a16:creationId xmlns:a16="http://schemas.microsoft.com/office/drawing/2014/main" id="{D48E408F-E6BA-3048-A2BB-D775519DEA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347" y="1040210"/>
            <a:ext cx="7491304" cy="2999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i="1">
                <a:solidFill>
                  <a:srgbClr val="6B3200"/>
                </a:solidFill>
              </a:defRPr>
            </a:lvl1pPr>
          </a:lstStyle>
          <a:p>
            <a:pPr lvl="0"/>
            <a:r>
              <a:rPr lang="pt-BR" dirty="0"/>
              <a:t>Nome do Palestrante</a:t>
            </a:r>
          </a:p>
        </p:txBody>
      </p:sp>
      <p:sp>
        <p:nvSpPr>
          <p:cNvPr id="7" name="Espaço Reservado para Texto 8">
            <a:extLst>
              <a:ext uri="{FF2B5EF4-FFF2-40B4-BE49-F238E27FC236}">
                <a16:creationId xmlns:a16="http://schemas.microsoft.com/office/drawing/2014/main" id="{A176B878-2AE8-AA4A-9DB2-1407BF990D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0347" y="1374057"/>
            <a:ext cx="7491304" cy="2999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i="1">
                <a:solidFill>
                  <a:srgbClr val="6B3200"/>
                </a:solidFill>
              </a:defRPr>
            </a:lvl1pPr>
          </a:lstStyle>
          <a:p>
            <a:pPr lvl="0"/>
            <a:r>
              <a:rPr lang="pt-BR" dirty="0"/>
              <a:t>E-mail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AC29F99-240E-1647-8384-8F61DDEE6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376578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76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cin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10BBEF0-7E3D-2F46-9A80-22E1F8BC0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02313935-8CDA-3240-AB0C-B9FA009DBC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0580" y="3605051"/>
            <a:ext cx="9490841" cy="14529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rgbClr val="005E53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78DE9E95-B2F2-164F-97E4-E481907FEB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90992"/>
            <a:ext cx="9144000" cy="7177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D59B33B-60CB-0B42-A36E-5B361152B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6033935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7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E7C8208-D6A7-F344-82A2-F2CEE8249D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5AAB079C-1779-9043-B3E8-D014A4225DB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332873"/>
            <a:ext cx="10515600" cy="117008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5DC2F8E-49B1-2847-AF57-99F9078F1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040210"/>
            <a:ext cx="10515600" cy="1170088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0274A78-BEC1-3C4E-8FAB-68C9639331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217217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7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 cin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167939D-A422-914E-B0AA-2FB9475D1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BFFBBAFC-5E62-ED4A-A8A7-41514794E66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95105"/>
            <a:ext cx="10515600" cy="117008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2400">
                <a:solidFill>
                  <a:srgbClr val="005E5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3A97166-A4A5-8948-AE49-8A31BF5E4A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03511"/>
            <a:ext cx="10515600" cy="1170088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65656D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A201125-364A-6C48-8E45-2E3F08D136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217217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67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na lateral - cin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CD590F6-323E-7246-B9FB-54BBA1D9F7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0B29406-221B-144F-A393-B67297FEF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3315" y="365126"/>
            <a:ext cx="8730342" cy="7343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E53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67A260EE-E912-0845-9299-976E08B2D9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13314" y="1300956"/>
            <a:ext cx="8730342" cy="5191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19629D6-964F-9343-B1DF-BF4D038F84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971" y="6022773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6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- cin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4BAE3B5-427D-5A43-A119-DDC9BA071A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B2F19863-5330-9F4F-9C07-4369B3EFF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5" y="365126"/>
            <a:ext cx="11396663" cy="5928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E53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27F3F39-EE06-9847-AFF2-FE48D726B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1300956"/>
            <a:ext cx="11396663" cy="4256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471709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udo - cin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0198A13-B4F3-DC45-BD09-00DFBE51E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5CBC46D-EDFB-6F45-8ECC-885553BD2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6" y="365126"/>
            <a:ext cx="10536918" cy="5928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E53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2F9032D1-CAD4-844B-8D79-ACF34032D6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1300956"/>
            <a:ext cx="10536918" cy="5191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3431136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al -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3FC34491-B861-2646-9BFB-8E31FC077A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45A85113-9C91-7547-9984-AA259881B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2149" y="1707904"/>
            <a:ext cx="7447701" cy="62268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600" b="1">
                <a:solidFill>
                  <a:srgbClr val="005E53"/>
                </a:solidFill>
                <a:latin typeface="+mn-lt"/>
              </a:defRPr>
            </a:lvl1pPr>
          </a:lstStyle>
          <a:p>
            <a:r>
              <a:rPr lang="pt-BR" dirty="0"/>
              <a:t>Obrigado</a:t>
            </a:r>
          </a:p>
        </p:txBody>
      </p:sp>
      <p:sp>
        <p:nvSpPr>
          <p:cNvPr id="13" name="Espaço Reservado para Texto 8">
            <a:extLst>
              <a:ext uri="{FF2B5EF4-FFF2-40B4-BE49-F238E27FC236}">
                <a16:creationId xmlns:a16="http://schemas.microsoft.com/office/drawing/2014/main" id="{F0770229-C7D2-B340-A5AD-F9D4711F9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347" y="1040210"/>
            <a:ext cx="7491304" cy="2999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i="1">
                <a:solidFill>
                  <a:srgbClr val="65656D"/>
                </a:solidFill>
              </a:defRPr>
            </a:lvl1pPr>
          </a:lstStyle>
          <a:p>
            <a:pPr lvl="0"/>
            <a:r>
              <a:rPr lang="pt-BR" dirty="0"/>
              <a:t>Nome do Palestrante</a:t>
            </a:r>
          </a:p>
        </p:txBody>
      </p: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D6C88091-C939-E74F-89EC-C860C9BFC2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0347" y="1374057"/>
            <a:ext cx="7491304" cy="2999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i="1">
                <a:solidFill>
                  <a:srgbClr val="65656D"/>
                </a:solidFill>
              </a:defRPr>
            </a:lvl1pPr>
          </a:lstStyle>
          <a:p>
            <a:pPr lvl="0"/>
            <a:r>
              <a:rPr lang="pt-BR" dirty="0"/>
              <a:t>E-mail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35209D8-384F-0E49-BF49-AE023B94D2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376578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9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na lateral -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F2AE25E-B884-EB49-BE99-372AB1AAF8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C77600-7DE0-3B4B-8DCD-F40E3CA9B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1257" y="365126"/>
            <a:ext cx="7772400" cy="7343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8C50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C79FCAE-D9C5-034D-B515-BA0CF76230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1256" y="1300956"/>
            <a:ext cx="7772400" cy="5191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E3E6755-4528-294D-96B0-4CA37E9877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971" y="6022773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-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4C4473E-466D-C247-9AC7-C7278A6C4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DA802BD-D0FB-6F43-B2FB-2C5957FBC2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5" y="365126"/>
            <a:ext cx="11396663" cy="5928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8C50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B736EF6-FF41-E543-B2B3-75428BD1C4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1300956"/>
            <a:ext cx="11396663" cy="4256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24474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udo -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F3F8D454-49D0-5746-9D08-4FFCFECF9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DED151-72EC-F24F-ACA1-4B03FF9DC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226" y="365126"/>
            <a:ext cx="10536918" cy="5928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8C50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BB5C5F05-BB96-6146-96CF-C98FB9C863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6" y="1300956"/>
            <a:ext cx="10536918" cy="5191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352204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4B31301-6191-9C4A-81AA-28B189890F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C315258A-4170-294F-B87F-B82FEB5EF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2149" y="2023156"/>
            <a:ext cx="7447701" cy="62268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600" b="1">
                <a:solidFill>
                  <a:srgbClr val="B1D34B"/>
                </a:solidFill>
                <a:latin typeface="+mn-lt"/>
              </a:defRPr>
            </a:lvl1pPr>
          </a:lstStyle>
          <a:p>
            <a:r>
              <a:rPr lang="pt-BR" dirty="0"/>
              <a:t>Obrigado</a:t>
            </a:r>
          </a:p>
        </p:txBody>
      </p:sp>
      <p:sp>
        <p:nvSpPr>
          <p:cNvPr id="12" name="Espaço Reservado para Texto 8">
            <a:extLst>
              <a:ext uri="{FF2B5EF4-FFF2-40B4-BE49-F238E27FC236}">
                <a16:creationId xmlns:a16="http://schemas.microsoft.com/office/drawing/2014/main" id="{01FD2986-D7D9-FC40-9511-2BEFD067E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347" y="1355462"/>
            <a:ext cx="7491304" cy="2999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Nome do Palestrante</a:t>
            </a:r>
          </a:p>
        </p:txBody>
      </p:sp>
      <p:sp>
        <p:nvSpPr>
          <p:cNvPr id="13" name="Espaço Reservado para Texto 8">
            <a:extLst>
              <a:ext uri="{FF2B5EF4-FFF2-40B4-BE49-F238E27FC236}">
                <a16:creationId xmlns:a16="http://schemas.microsoft.com/office/drawing/2014/main" id="{3312CFEC-EC1F-4541-BC47-40BE6CFD1C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0347" y="1689309"/>
            <a:ext cx="7491304" cy="2999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E-mail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CE11482-2F16-E24A-8C1E-325B10DB2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376578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rox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5C1478D-480C-7143-8FBD-46B9C5CA9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7BB3509-53EC-E146-A653-024ED060B6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0580" y="3605051"/>
            <a:ext cx="9490841" cy="14529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rgbClr val="46195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C78ACB7D-AE72-C741-AE4C-51E825B0A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90992"/>
            <a:ext cx="9144000" cy="7177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A832438-8F6B-404E-88FF-2586144BA1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6033935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ulo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11285F7-C518-9049-B402-D682DD5C70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2D0ACE71-E8B6-7143-A982-CF0B9BC36C0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332873"/>
            <a:ext cx="10515600" cy="117008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ECF42B8-1294-F14A-A7E2-385860411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040210"/>
            <a:ext cx="10515600" cy="1170088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FFD953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4BA3783-D278-F049-9835-0C5926FDED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636" y="217217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5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na lateral - ro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DF67C61-6D3D-6643-A93A-8379A95F1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C1C196A-7CEB-4D46-9BEB-B076C2C5E9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1257" y="365126"/>
            <a:ext cx="7772400" cy="7343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A91B83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E9308B37-1A40-DE48-A3CC-3A7AB89E36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1256" y="1300956"/>
            <a:ext cx="7772400" cy="5191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Texto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3DF032A-63F8-A849-91F2-C0E8BE48AF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971" y="6022773"/>
            <a:ext cx="1692727" cy="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8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9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3" r:id="rId5"/>
    <p:sldLayoutId id="214748367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1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72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59341-F772-044B-AF2C-620F1B718CD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752193" y="619125"/>
            <a:ext cx="6687207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4400" b="1" dirty="0">
                <a:latin typeface="Unimed Sans - 2020 Black" panose="00000A00000000000000" pitchFamily="50" charset="0"/>
              </a:rPr>
              <a:t>Iniciaremos em instantes</a:t>
            </a:r>
            <a:endParaRPr lang="pt-BR" sz="4400" b="1" dirty="0"/>
          </a:p>
        </p:txBody>
      </p:sp>
      <p:pic>
        <p:nvPicPr>
          <p:cNvPr id="4" name="Imagem 3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E2299642-7874-63D3-9218-862DA7BEF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193" y="1993899"/>
            <a:ext cx="7351596" cy="38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2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80033F9-83BC-BB46-A916-D6907C1B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5 – EXPERIENCIA DO PACIENTE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E4460C97-8992-0E41-96F7-1D35D445982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9788" y="2505075"/>
            <a:ext cx="10514012" cy="3684588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Possui documento descrito referente ao processo de manifestação do paciente/família, contemplando: os meios de comunicação com o serviço, acompanhamento, avaliação e classificação por criticidade das manifestações bem como os prazos definidos para análise das manifestações e de retorno ao paciente/família.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8125013-F8A7-E286-2CC5-4F7299FE76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9788" y="1278732"/>
            <a:ext cx="9790112" cy="823912"/>
          </a:xfrm>
          <a:prstGeom prst="roundRect">
            <a:avLst/>
          </a:prstGeom>
          <a:solidFill>
            <a:srgbClr val="A91B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pt-BR" dirty="0"/>
              <a:t>MANIFESTAÇÃO DO PACIENTE\FAMÍLIA</a:t>
            </a:r>
          </a:p>
        </p:txBody>
      </p:sp>
    </p:spTree>
    <p:extLst>
      <p:ext uri="{BB962C8B-B14F-4D97-AF65-F5344CB8AC3E}">
        <p14:creationId xmlns:p14="http://schemas.microsoft.com/office/powerpoint/2010/main" val="3292366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330F58-3E94-D141-AE4C-908DC982E9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5.4  Resolver o mais breve possível, ou fazer mais investigações da reclamação e então tomar uma decisão sobre o que fazer com ela e agir prontamente.</a:t>
            </a:r>
          </a:p>
          <a:p>
            <a:r>
              <a:rPr lang="pt-BR" dirty="0"/>
              <a:t>5.5  Informar ao cliente sobre o que se pretende fazer com relação a reclamação e avaliar a resposta do cliente.</a:t>
            </a:r>
          </a:p>
          <a:p>
            <a:r>
              <a:rPr lang="pt-BR" dirty="0"/>
              <a:t>5.6  Quando tudo que era possível já tiver sido feito para resolver a reclamação, informar ao cliente e registrar o resultado. Caso a resolução da reclamação ainda não satisfaça o ciente, explicar a decisão e oferecer outras possíveis ações alternativas.</a:t>
            </a:r>
          </a:p>
          <a:p>
            <a:endParaRPr lang="pt-BR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B6D07D50-0904-2B39-57FD-B27DE15DF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250"/>
            <a:ext cx="11396663" cy="592138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 5 – EXPERIENCIA DO PACIENTE</a:t>
            </a:r>
          </a:p>
        </p:txBody>
      </p:sp>
      <p:sp>
        <p:nvSpPr>
          <p:cNvPr id="8" name="Espaço Reservado para Texto 1">
            <a:extLst>
              <a:ext uri="{FF2B5EF4-FFF2-40B4-BE49-F238E27FC236}">
                <a16:creationId xmlns:a16="http://schemas.microsoft.com/office/drawing/2014/main" id="{FF17F83F-1EAD-2E0F-9838-43F800A4F280}"/>
              </a:ext>
            </a:extLst>
          </p:cNvPr>
          <p:cNvSpPr txBox="1">
            <a:spLocks/>
          </p:cNvSpPr>
          <p:nvPr/>
        </p:nvSpPr>
        <p:spPr>
          <a:xfrm>
            <a:off x="838200" y="1000919"/>
            <a:ext cx="9790112" cy="823912"/>
          </a:xfrm>
          <a:prstGeom prst="roundRect">
            <a:avLst/>
          </a:prstGeom>
          <a:solidFill>
            <a:srgbClr val="A91B8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/>
              <a:t>MANIFESTAÇÃO DO PACIENTE\FAMÍLIA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506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59341-F772-044B-AF2C-620F1B718CD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492501" y="2434431"/>
            <a:ext cx="7861300" cy="3742531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Modelo de pop e formulário</a:t>
            </a:r>
          </a:p>
        </p:txBody>
      </p:sp>
      <p:sp>
        <p:nvSpPr>
          <p:cNvPr id="4" name="Título 6">
            <a:extLst>
              <a:ext uri="{FF2B5EF4-FFF2-40B4-BE49-F238E27FC236}">
                <a16:creationId xmlns:a16="http://schemas.microsoft.com/office/drawing/2014/main" id="{CAF5B1A8-36BB-62D5-9FB3-19CA8422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0" y="365125"/>
            <a:ext cx="7861300" cy="1295400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5 – EXPERIENCIA DO PACIENTE</a:t>
            </a:r>
          </a:p>
        </p:txBody>
      </p:sp>
      <p:sp>
        <p:nvSpPr>
          <p:cNvPr id="5" name="Espaço Reservado para Texto 1">
            <a:extLst>
              <a:ext uri="{FF2B5EF4-FFF2-40B4-BE49-F238E27FC236}">
                <a16:creationId xmlns:a16="http://schemas.microsoft.com/office/drawing/2014/main" id="{2FD93055-876B-2E7C-668E-5ECA50CB88E6}"/>
              </a:ext>
            </a:extLst>
          </p:cNvPr>
          <p:cNvSpPr txBox="1">
            <a:spLocks/>
          </p:cNvSpPr>
          <p:nvPr/>
        </p:nvSpPr>
        <p:spPr>
          <a:xfrm>
            <a:off x="3492499" y="1139032"/>
            <a:ext cx="7861301" cy="823912"/>
          </a:xfrm>
          <a:prstGeom prst="roundRect">
            <a:avLst/>
          </a:prstGeom>
          <a:solidFill>
            <a:srgbClr val="A91B8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/>
              <a:t>MANIFESTAÇÃO DO PACIENTE\FAMÍLIA</a:t>
            </a:r>
            <a:endParaRPr lang="pt-BR" dirty="0"/>
          </a:p>
        </p:txBody>
      </p:sp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05C67CF-6D6C-EA98-6894-16018E8A5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3429000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5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F8E3C0-3B90-A240-B7DD-D688FD851C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1850" y="2332873"/>
            <a:ext cx="10515600" cy="1170088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NATÁLIA MACHADO – COORDENADORA DE GESTÃO DE REDE</a:t>
            </a:r>
          </a:p>
          <a:p>
            <a:r>
              <a:rPr lang="pt-BR" dirty="0"/>
              <a:t>JOÉLIA HIPÓLITO – ANALISTA DE REDE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sz="2400" i="1" dirty="0"/>
              <a:t>redecredenciada@unimedresende.coop.br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D304C71-5C64-5041-8322-F51042E6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0210"/>
            <a:ext cx="10515600" cy="1170088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GESTÃO DA REDE CREDENCIADA</a:t>
            </a:r>
          </a:p>
        </p:txBody>
      </p:sp>
    </p:spTree>
    <p:extLst>
      <p:ext uri="{BB962C8B-B14F-4D97-AF65-F5344CB8AC3E}">
        <p14:creationId xmlns:p14="http://schemas.microsoft.com/office/powerpoint/2010/main" val="405547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59341-F772-044B-AF2C-620F1B718CD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997201" y="619124"/>
            <a:ext cx="8674100" cy="57054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4000" b="1" dirty="0">
                <a:solidFill>
                  <a:srgbClr val="A91B83"/>
                </a:solidFill>
                <a:latin typeface="+mj-lt"/>
                <a:ea typeface="+mj-ea"/>
                <a:cs typeface="+mj-cs"/>
              </a:rPr>
              <a:t>Sobre mim:</a:t>
            </a:r>
          </a:p>
          <a:p>
            <a:pPr marL="0" indent="0">
              <a:buNone/>
            </a:pPr>
            <a:endParaRPr lang="pt-BR" sz="4400" b="1" dirty="0">
              <a:solidFill>
                <a:srgbClr val="A91B83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pt-BR" sz="2400" b="1" dirty="0">
                <a:latin typeface="+mj-lt"/>
                <a:ea typeface="+mj-ea"/>
                <a:cs typeface="+mj-cs"/>
              </a:rPr>
              <a:t>Natália – Coordenadora de Gestão de Rede da Unimed Resende</a:t>
            </a:r>
          </a:p>
          <a:p>
            <a:pPr marL="0" indent="0">
              <a:buNone/>
            </a:pPr>
            <a:r>
              <a:rPr lang="pt-BR" sz="2400" b="1" dirty="0">
                <a:latin typeface="+mj-lt"/>
                <a:ea typeface="+mj-ea"/>
                <a:cs typeface="+mj-cs"/>
              </a:rPr>
              <a:t>Sou graduada em Redes de Computadores e pós graduada em PRÁTICAS DE GESTÃO EM COOPERATIVAS DE SAÚDE pela faculdade Unimed.</a:t>
            </a:r>
          </a:p>
          <a:p>
            <a:pPr marL="0" indent="0">
              <a:buNone/>
            </a:pPr>
            <a:endParaRPr lang="pt-BR" sz="2400" b="1" dirty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pt-BR" sz="2400" b="1" dirty="0">
                <a:latin typeface="+mj-lt"/>
                <a:ea typeface="+mj-ea"/>
                <a:cs typeface="+mj-cs"/>
              </a:rPr>
              <a:t>Atuo na saúde desde 2013 na área de Gestão da Qualidade e atualmente desde 2021 estou à frente do setor de Gestão de Rede.</a:t>
            </a:r>
          </a:p>
        </p:txBody>
      </p:sp>
    </p:spTree>
    <p:extLst>
      <p:ext uri="{BB962C8B-B14F-4D97-AF65-F5344CB8AC3E}">
        <p14:creationId xmlns:p14="http://schemas.microsoft.com/office/powerpoint/2010/main" val="876275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BA67BFF-849D-AB4A-A662-A3B7F569A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0580" y="3605051"/>
            <a:ext cx="9490841" cy="14529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dirty="0"/>
              <a:t>DIMENSÃO 5 – EXPERIÊNCIA DO PACIENTE</a:t>
            </a:r>
          </a:p>
        </p:txBody>
      </p:sp>
    </p:spTree>
    <p:extLst>
      <p:ext uri="{BB962C8B-B14F-4D97-AF65-F5344CB8AC3E}">
        <p14:creationId xmlns:p14="http://schemas.microsoft.com/office/powerpoint/2010/main" val="33277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E6B458-AD1D-E641-A851-F01450CDC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593" y="365125"/>
            <a:ext cx="6687207" cy="1295509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5 – EXPERIENCIA DO PACIENTE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59341-F772-044B-AF2C-620F1B718CD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66593" y="1825625"/>
            <a:ext cx="6687207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dirty="0"/>
              <a:t>A dimensão 5 busca avaliar as interações dos pacientes com o sistema de saúde, incluindo os profissionais com foco na melhoria da qualidade dos cuidados de saúde.</a:t>
            </a:r>
          </a:p>
        </p:txBody>
      </p:sp>
      <p:pic>
        <p:nvPicPr>
          <p:cNvPr id="5" name="Imagem 4" descr="Desenho de pessoa com relógio no topo&#10;&#10;Descrição gerada automaticamente com confiança média">
            <a:extLst>
              <a:ext uri="{FF2B5EF4-FFF2-40B4-BE49-F238E27FC236}">
                <a16:creationId xmlns:a16="http://schemas.microsoft.com/office/drawing/2014/main" id="{BF0E97B8-4C2C-F9FC-6CE8-9E953FFBF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975" y="4001294"/>
            <a:ext cx="291465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2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6C0F877-15FC-DFC7-B858-22BC2F677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5 – EXPERIENCIA DO PACIENTE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DE38ECC-239B-2E5E-B804-B0F1A7CAFF50}"/>
              </a:ext>
            </a:extLst>
          </p:cNvPr>
          <p:cNvSpPr/>
          <p:nvPr/>
        </p:nvSpPr>
        <p:spPr>
          <a:xfrm>
            <a:off x="635000" y="1292224"/>
            <a:ext cx="3251200" cy="782637"/>
          </a:xfrm>
          <a:prstGeom prst="roundRect">
            <a:avLst/>
          </a:prstGeom>
          <a:solidFill>
            <a:srgbClr val="A91B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0F1FD79-BD3C-228E-573A-A7A0E00F3992}"/>
              </a:ext>
            </a:extLst>
          </p:cNvPr>
          <p:cNvSpPr/>
          <p:nvPr/>
        </p:nvSpPr>
        <p:spPr>
          <a:xfrm>
            <a:off x="635000" y="2360612"/>
            <a:ext cx="3251200" cy="782637"/>
          </a:xfrm>
          <a:prstGeom prst="roundRect">
            <a:avLst/>
          </a:prstGeom>
          <a:solidFill>
            <a:srgbClr val="A91B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13194F6E-41C4-19DE-6797-3011EA75FE2F}"/>
              </a:ext>
            </a:extLst>
          </p:cNvPr>
          <p:cNvSpPr/>
          <p:nvPr/>
        </p:nvSpPr>
        <p:spPr>
          <a:xfrm>
            <a:off x="635000" y="3429000"/>
            <a:ext cx="3251200" cy="781200"/>
          </a:xfrm>
          <a:prstGeom prst="roundRect">
            <a:avLst/>
          </a:prstGeom>
          <a:solidFill>
            <a:srgbClr val="A91B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4742EF3-643B-AEBD-FCA4-E4C4EB0496B0}"/>
              </a:ext>
            </a:extLst>
          </p:cNvPr>
          <p:cNvSpPr/>
          <p:nvPr/>
        </p:nvSpPr>
        <p:spPr>
          <a:xfrm>
            <a:off x="635000" y="4484689"/>
            <a:ext cx="3251200" cy="781200"/>
          </a:xfrm>
          <a:prstGeom prst="roundRect">
            <a:avLst/>
          </a:prstGeom>
          <a:solidFill>
            <a:srgbClr val="A91B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34C1F53-6C13-D156-0C78-ED93E7F1B8F7}"/>
              </a:ext>
            </a:extLst>
          </p:cNvPr>
          <p:cNvSpPr txBox="1"/>
          <p:nvPr/>
        </p:nvSpPr>
        <p:spPr>
          <a:xfrm>
            <a:off x="939800" y="14732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5 – manejo da dor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51D7584-1A36-FC79-466F-DB092E5259DE}"/>
              </a:ext>
            </a:extLst>
          </p:cNvPr>
          <p:cNvSpPr txBox="1"/>
          <p:nvPr/>
        </p:nvSpPr>
        <p:spPr>
          <a:xfrm>
            <a:off x="939800" y="2516188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5 – compartilhamento do cuidado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FE4E3ED-A7B9-B270-31B1-9E5BF63DB3A8}"/>
              </a:ext>
            </a:extLst>
          </p:cNvPr>
          <p:cNvSpPr txBox="1"/>
          <p:nvPr/>
        </p:nvSpPr>
        <p:spPr>
          <a:xfrm>
            <a:off x="927100" y="353865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5 – manifestação do paciente/família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6539433-B507-4907-77C1-BB8C02BFC12D}"/>
              </a:ext>
            </a:extLst>
          </p:cNvPr>
          <p:cNvSpPr txBox="1"/>
          <p:nvPr/>
        </p:nvSpPr>
        <p:spPr>
          <a:xfrm>
            <a:off x="838200" y="4684789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5 – satisfação do cliente</a:t>
            </a:r>
          </a:p>
        </p:txBody>
      </p:sp>
      <p:sp>
        <p:nvSpPr>
          <p:cNvPr id="2" name="Seta: para a Esquerda 1">
            <a:extLst>
              <a:ext uri="{FF2B5EF4-FFF2-40B4-BE49-F238E27FC236}">
                <a16:creationId xmlns:a16="http://schemas.microsoft.com/office/drawing/2014/main" id="{4A34E68B-11AE-EE4A-0344-93FA3C0883BC}"/>
              </a:ext>
            </a:extLst>
          </p:cNvPr>
          <p:cNvSpPr/>
          <p:nvPr/>
        </p:nvSpPr>
        <p:spPr>
          <a:xfrm>
            <a:off x="4102100" y="3529050"/>
            <a:ext cx="1701800" cy="581100"/>
          </a:xfrm>
          <a:prstGeom prst="leftArrow">
            <a:avLst/>
          </a:prstGeom>
          <a:noFill/>
          <a:ln w="38100">
            <a:solidFill>
              <a:srgbClr val="A91B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Mulher ao lado de computador&#10;&#10;Descrição gerada automaticamente">
            <a:extLst>
              <a:ext uri="{FF2B5EF4-FFF2-40B4-BE49-F238E27FC236}">
                <a16:creationId xmlns:a16="http://schemas.microsoft.com/office/drawing/2014/main" id="{8ABA55C6-A5FB-8DEF-A051-FFDA623E0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428" y="1155739"/>
            <a:ext cx="5850748" cy="41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80033F9-83BC-BB46-A916-D6907C1B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5 – EXPERIENCIA DO PACIENTE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E4460C97-8992-0E41-96F7-1D35D445982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9788" y="2505075"/>
            <a:ext cx="10514012" cy="36845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dirty="0"/>
              <a:t>CANAIS DE COMUNICAÇÃO</a:t>
            </a:r>
          </a:p>
          <a:p>
            <a:pPr marL="0" indent="0">
              <a:buNone/>
            </a:pPr>
            <a:r>
              <a:rPr lang="pt-BR" dirty="0"/>
              <a:t>Devem estar visíveis (site), de fácil acesso e informados aos clientes:</a:t>
            </a:r>
          </a:p>
          <a:p>
            <a:r>
              <a:rPr lang="pt-BR" dirty="0"/>
              <a:t>Caixas disponíveis na recepção</a:t>
            </a:r>
          </a:p>
          <a:p>
            <a:r>
              <a:rPr lang="pt-BR" dirty="0"/>
              <a:t>Instagram</a:t>
            </a:r>
          </a:p>
          <a:p>
            <a:r>
              <a:rPr lang="pt-BR" dirty="0"/>
              <a:t>Email</a:t>
            </a:r>
          </a:p>
          <a:p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8125013-F8A7-E286-2CC5-4F7299FE76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9788" y="1278732"/>
            <a:ext cx="9790112" cy="823912"/>
          </a:xfrm>
          <a:prstGeom prst="roundRect">
            <a:avLst/>
          </a:prstGeom>
          <a:solidFill>
            <a:srgbClr val="A91B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pt-BR" dirty="0"/>
              <a:t>MANIFESTAÇÃO DO PACIENTE\FAMÍLIA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4F0D6B-CB0A-197C-B008-C512DCF73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227" y="3617014"/>
            <a:ext cx="1392237" cy="133598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BF53675-A32C-0A56-F2FA-7AA8B5DA9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864" y="3751744"/>
            <a:ext cx="1153336" cy="106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8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80033F9-83BC-BB46-A916-D6907C1B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23913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5 – EXPERIENCIA DO PACIENTE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E4460C97-8992-0E41-96F7-1D35D445982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994" y="2263775"/>
            <a:ext cx="10514012" cy="36845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ANALISAR AS MANIFESTAÇÕES E PROMOVER MELHORIAS</a:t>
            </a:r>
          </a:p>
          <a:p>
            <a:r>
              <a:rPr lang="pt-BR" dirty="0"/>
              <a:t>Receber as manifestações, categorizar (reclamação, sugestão, informação e etc...) analisar e promover ações de melhoria frente as manifestações realizadas. </a:t>
            </a:r>
          </a:p>
          <a:p>
            <a:r>
              <a:rPr lang="pt-BR" dirty="0"/>
              <a:t>No caso de elogios sempre realizar a divulgação internamente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8125013-F8A7-E286-2CC5-4F7299FE76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9788" y="1269207"/>
            <a:ext cx="10514012" cy="823912"/>
          </a:xfrm>
          <a:prstGeom prst="roundRect">
            <a:avLst/>
          </a:prstGeom>
          <a:solidFill>
            <a:srgbClr val="A91B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MANIFESTAÇÃ DO PACIENTE\FAMÍLIA</a:t>
            </a:r>
          </a:p>
        </p:txBody>
      </p:sp>
    </p:spTree>
    <p:extLst>
      <p:ext uri="{BB962C8B-B14F-4D97-AF65-F5344CB8AC3E}">
        <p14:creationId xmlns:p14="http://schemas.microsoft.com/office/powerpoint/2010/main" val="208763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80033F9-83BC-BB46-A916-D6907C1B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5 – EXPERIENCIA DO PACIENTE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E4460C97-8992-0E41-96F7-1D35D445982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9788" y="2505075"/>
            <a:ext cx="10514012" cy="3684588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RETROALIMENTAÇÃO QUANTO AS MANIFESTAÇÕES REALIZADAS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Retornar ao paciente a reclamação, sugestão dúvida com o que foi feito quando recebida essa reclamação. 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8125013-F8A7-E286-2CC5-4F7299FE76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9788" y="1278732"/>
            <a:ext cx="9790112" cy="823912"/>
          </a:xfrm>
          <a:prstGeom prst="roundRect">
            <a:avLst/>
          </a:prstGeom>
          <a:solidFill>
            <a:srgbClr val="A91B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pt-BR" dirty="0"/>
              <a:t>MANIFESTAÇÃO DO PACIENTE\FAMÍLIA</a:t>
            </a:r>
          </a:p>
        </p:txBody>
      </p:sp>
    </p:spTree>
    <p:extLst>
      <p:ext uri="{BB962C8B-B14F-4D97-AF65-F5344CB8AC3E}">
        <p14:creationId xmlns:p14="http://schemas.microsoft.com/office/powerpoint/2010/main" val="65963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330F58-3E94-D141-AE4C-908DC982E9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  <a:p>
            <a:r>
              <a:rPr lang="pt-BR" dirty="0"/>
              <a:t>5.1  Todas as reclamações de cliente sobre produtos/serviços devem ser tratadas. </a:t>
            </a:r>
          </a:p>
          <a:p>
            <a:r>
              <a:rPr lang="pt-BR" dirty="0"/>
              <a:t>5.2  Após ser coletada a reclamação, será necessário demonstrar ao cliente o recebimento da mesma. Caso não possa ser realizada pessoalmente, uma ligação telefônica ou e-mail é suficiente.</a:t>
            </a:r>
          </a:p>
          <a:p>
            <a:r>
              <a:rPr lang="pt-BR" dirty="0"/>
              <a:t>5.3  Deverá ser feita a avaliação se a reclamação procede, seu impacto e qual é a melhor pessoa para tratá-la.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6">
            <a:extLst>
              <a:ext uri="{FF2B5EF4-FFF2-40B4-BE49-F238E27FC236}">
                <a16:creationId xmlns:a16="http://schemas.microsoft.com/office/drawing/2014/main" id="{772744F2-03E0-B885-32C4-922BEE68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5 – EXPERIENCIA DO PACIENTE</a:t>
            </a:r>
          </a:p>
        </p:txBody>
      </p:sp>
      <p:sp>
        <p:nvSpPr>
          <p:cNvPr id="5" name="Espaço Reservado para Texto 1">
            <a:extLst>
              <a:ext uri="{FF2B5EF4-FFF2-40B4-BE49-F238E27FC236}">
                <a16:creationId xmlns:a16="http://schemas.microsoft.com/office/drawing/2014/main" id="{0CE8DE26-C6E8-EF31-89B7-503108FEB0EE}"/>
              </a:ext>
            </a:extLst>
          </p:cNvPr>
          <p:cNvSpPr txBox="1">
            <a:spLocks/>
          </p:cNvSpPr>
          <p:nvPr/>
        </p:nvSpPr>
        <p:spPr>
          <a:xfrm>
            <a:off x="838200" y="1027906"/>
            <a:ext cx="9790112" cy="823912"/>
          </a:xfrm>
          <a:prstGeom prst="roundRect">
            <a:avLst/>
          </a:prstGeom>
          <a:solidFill>
            <a:srgbClr val="A91B8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/>
              <a:t>MANIFESTAÇÃO DO PACIENTE\FAMÍLIA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79249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662</Words>
  <Application>Microsoft Office PowerPoint</Application>
  <PresentationFormat>Widescreen</PresentationFormat>
  <Paragraphs>71</Paragraphs>
  <Slides>13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Arial</vt:lpstr>
      <vt:lpstr>Calibri</vt:lpstr>
      <vt:lpstr>Unimed Sans - 2020 Black</vt:lpstr>
      <vt:lpstr>Tema do Office</vt:lpstr>
      <vt:lpstr>Apresentação do PowerPoint</vt:lpstr>
      <vt:lpstr>Apresentação do PowerPoint</vt:lpstr>
      <vt:lpstr>DIMENSÃO 5 – EXPERIÊNCIA DO PACIENTE</vt:lpstr>
      <vt:lpstr>5 – EXPERIENCIA DO PACIENTE</vt:lpstr>
      <vt:lpstr>5 – EXPERIENCIA DO PACIENTE</vt:lpstr>
      <vt:lpstr>5 – EXPERIENCIA DO PACIENTE</vt:lpstr>
      <vt:lpstr>5 – EXPERIENCIA DO PACIENTE</vt:lpstr>
      <vt:lpstr>5 – EXPERIENCIA DO PACIENTE</vt:lpstr>
      <vt:lpstr>5 – EXPERIENCIA DO PACIENTE</vt:lpstr>
      <vt:lpstr>5 – EXPERIENCIA DO PACIENTE</vt:lpstr>
      <vt:lpstr> 5 – EXPERIENCIA DO PACIENTE</vt:lpstr>
      <vt:lpstr>5 – EXPERIENCIA DO PACIENTE</vt:lpstr>
      <vt:lpstr>GESTÃO DA REDE CREDENCIADA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Mariana Gabriela Pereira</dc:creator>
  <cp:lastModifiedBy>Natalia Machado</cp:lastModifiedBy>
  <cp:revision>25</cp:revision>
  <dcterms:created xsi:type="dcterms:W3CDTF">2021-12-08T02:25:35Z</dcterms:created>
  <dcterms:modified xsi:type="dcterms:W3CDTF">2024-04-09T11:33:34Z</dcterms:modified>
</cp:coreProperties>
</file>